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sldIdLst>
    <p:sldId id="256" r:id="rId2"/>
    <p:sldId id="267" r:id="rId3"/>
    <p:sldId id="270" r:id="rId4"/>
    <p:sldId id="271" r:id="rId5"/>
    <p:sldId id="273" r:id="rId6"/>
    <p:sldId id="272" r:id="rId7"/>
    <p:sldId id="257" r:id="rId8"/>
    <p:sldId id="261" r:id="rId9"/>
    <p:sldId id="264" r:id="rId10"/>
    <p:sldId id="265" r:id="rId11"/>
    <p:sldId id="266" r:id="rId12"/>
    <p:sldId id="258" r:id="rId13"/>
    <p:sldId id="259" r:id="rId14"/>
    <p:sldId id="262" r:id="rId15"/>
    <p:sldId id="263" r:id="rId16"/>
    <p:sldId id="269" r:id="rId17"/>
    <p:sldId id="268" r:id="rId18"/>
    <p:sldId id="26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5" d="100"/>
          <a:sy n="65" d="100"/>
        </p:scale>
        <p:origin x="22"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94145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81867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51925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69580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397625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75559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58564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83433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66917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69099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64218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4/19/2020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3941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4/19/2020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20817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34454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9828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11734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36595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4/19/2020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101564982"/>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546675"/>
          </a:xfrm>
        </p:spPr>
        <p:txBody>
          <a:bodyPr/>
          <a:lstStyle/>
          <a:p>
            <a:r>
              <a:rPr lang="en-US" sz="4800" dirty="0" smtClean="0"/>
              <a:t>IBM Advanced Data Science Capstone </a:t>
            </a:r>
            <a:r>
              <a:rPr lang="en-US" sz="4800" dirty="0" smtClean="0"/>
              <a:t>Project</a:t>
            </a:r>
            <a:br>
              <a:rPr lang="en-US" sz="4800" dirty="0" smtClean="0"/>
            </a:br>
            <a:r>
              <a:rPr lang="en-US" sz="4800" dirty="0" smtClean="0"/>
              <a:t/>
            </a:r>
            <a:br>
              <a:rPr lang="en-US" sz="4800" dirty="0" smtClean="0"/>
            </a:br>
            <a:r>
              <a:rPr lang="en-US" sz="4800" dirty="0" smtClean="0"/>
              <a:t>  COVID-19 Predictions</a:t>
            </a:r>
            <a:r>
              <a:rPr lang="en-US" sz="4800" dirty="0"/>
              <a:t/>
            </a:r>
            <a:br>
              <a:rPr lang="en-US" sz="4800" dirty="0"/>
            </a:br>
            <a:endParaRPr lang="en-US" sz="4800" dirty="0"/>
          </a:p>
        </p:txBody>
      </p:sp>
    </p:spTree>
    <p:extLst>
      <p:ext uri="{BB962C8B-B14F-4D97-AF65-F5344CB8AC3E}">
        <p14:creationId xmlns:p14="http://schemas.microsoft.com/office/powerpoint/2010/main" val="262932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672" y="452718"/>
            <a:ext cx="11192718" cy="884158"/>
          </a:xfrm>
        </p:spPr>
        <p:txBody>
          <a:bodyPr/>
          <a:lstStyle/>
          <a:p>
            <a:r>
              <a:rPr lang="en-US" sz="3200" b="1" dirty="0" smtClean="0"/>
              <a:t>COVID-19 Predictions : Chart by top 10 World, US</a:t>
            </a:r>
            <a:endParaRPr lang="en-US" sz="3200" b="1" dirty="0"/>
          </a:p>
        </p:txBody>
      </p:sp>
      <p:pic>
        <p:nvPicPr>
          <p:cNvPr id="3" name="Picture 2"/>
          <p:cNvPicPr>
            <a:picLocks noChangeAspect="1"/>
          </p:cNvPicPr>
          <p:nvPr/>
        </p:nvPicPr>
        <p:blipFill rotWithShape="1">
          <a:blip r:embed="rId2"/>
          <a:srcRect l="19272" t="26076" r="25807" b="43544"/>
          <a:stretch/>
        </p:blipFill>
        <p:spPr>
          <a:xfrm>
            <a:off x="510273" y="1736203"/>
            <a:ext cx="11290117" cy="3512916"/>
          </a:xfrm>
          <a:prstGeom prst="rect">
            <a:avLst/>
          </a:prstGeom>
        </p:spPr>
      </p:pic>
    </p:spTree>
    <p:extLst>
      <p:ext uri="{BB962C8B-B14F-4D97-AF65-F5344CB8AC3E}">
        <p14:creationId xmlns:p14="http://schemas.microsoft.com/office/powerpoint/2010/main" val="3339413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672" y="452718"/>
            <a:ext cx="11192718" cy="884158"/>
          </a:xfrm>
        </p:spPr>
        <p:txBody>
          <a:bodyPr/>
          <a:lstStyle/>
          <a:p>
            <a:r>
              <a:rPr lang="en-US" sz="3200" b="1" dirty="0" smtClean="0"/>
              <a:t>COVID-19 Predictions : Data </a:t>
            </a:r>
            <a:r>
              <a:rPr lang="en-US" sz="2800" b="1" dirty="0" smtClean="0"/>
              <a:t>by Province/State</a:t>
            </a:r>
            <a:endParaRPr lang="en-US" sz="2800" b="1" dirty="0"/>
          </a:p>
        </p:txBody>
      </p:sp>
      <p:pic>
        <p:nvPicPr>
          <p:cNvPr id="5" name="Picture 4"/>
          <p:cNvPicPr>
            <a:picLocks noChangeAspect="1"/>
          </p:cNvPicPr>
          <p:nvPr/>
        </p:nvPicPr>
        <p:blipFill rotWithShape="1">
          <a:blip r:embed="rId2"/>
          <a:srcRect l="24351" t="20759" r="11851" b="30042"/>
          <a:stretch/>
        </p:blipFill>
        <p:spPr>
          <a:xfrm>
            <a:off x="527382" y="1423686"/>
            <a:ext cx="10219713" cy="4872942"/>
          </a:xfrm>
          <a:prstGeom prst="rect">
            <a:avLst/>
          </a:prstGeom>
        </p:spPr>
      </p:pic>
    </p:spTree>
    <p:extLst>
      <p:ext uri="{BB962C8B-B14F-4D97-AF65-F5344CB8AC3E}">
        <p14:creationId xmlns:p14="http://schemas.microsoft.com/office/powerpoint/2010/main" val="1527648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7442" t="35079" r="40739" b="16919"/>
          <a:stretch/>
        </p:blipFill>
        <p:spPr>
          <a:xfrm>
            <a:off x="937548" y="2008208"/>
            <a:ext cx="8715737" cy="4810851"/>
          </a:xfrm>
          <a:prstGeom prst="rect">
            <a:avLst/>
          </a:prstGeom>
        </p:spPr>
      </p:pic>
      <p:sp>
        <p:nvSpPr>
          <p:cNvPr id="5" name="Title 4"/>
          <p:cNvSpPr>
            <a:spLocks noGrp="1"/>
          </p:cNvSpPr>
          <p:nvPr>
            <p:ph type="title"/>
          </p:nvPr>
        </p:nvSpPr>
        <p:spPr>
          <a:xfrm>
            <a:off x="217846" y="198074"/>
            <a:ext cx="11408923" cy="1642301"/>
          </a:xfrm>
        </p:spPr>
        <p:txBody>
          <a:bodyPr/>
          <a:lstStyle/>
          <a:p>
            <a:r>
              <a:rPr lang="en-US" sz="3200" b="1" dirty="0"/>
              <a:t>COVID-19 Predictions : </a:t>
            </a:r>
            <a:r>
              <a:rPr lang="en-US" sz="3200" b="1" dirty="0" smtClean="0"/>
              <a:t>SVM </a:t>
            </a:r>
            <a:br>
              <a:rPr lang="en-US" sz="3200" b="1" dirty="0" smtClean="0"/>
            </a:br>
            <a:r>
              <a:rPr lang="en-US" sz="2000" dirty="0" smtClean="0"/>
              <a:t>In </a:t>
            </a:r>
            <a:r>
              <a:rPr lang="en-US" sz="2000" dirty="0"/>
              <a:t>machine learning, support-vector machines are supervised learning models with associated learning algorithms that analyze data used for classification and </a:t>
            </a:r>
            <a:r>
              <a:rPr lang="en-US" sz="2000" dirty="0" smtClean="0"/>
              <a:t>regression analysis</a:t>
            </a:r>
            <a:r>
              <a:rPr lang="en-US" sz="3200" dirty="0"/>
              <a:t>.</a:t>
            </a:r>
            <a:endParaRPr lang="en-US" sz="3200" dirty="0"/>
          </a:p>
        </p:txBody>
      </p:sp>
    </p:spTree>
    <p:extLst>
      <p:ext uri="{BB962C8B-B14F-4D97-AF65-F5344CB8AC3E}">
        <p14:creationId xmlns:p14="http://schemas.microsoft.com/office/powerpoint/2010/main" val="1734824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99" y="452718"/>
            <a:ext cx="11372126" cy="1381869"/>
          </a:xfrm>
        </p:spPr>
        <p:txBody>
          <a:bodyPr/>
          <a:lstStyle/>
          <a:p>
            <a:r>
              <a:rPr lang="en-US" sz="3200" b="1" dirty="0" smtClean="0"/>
              <a:t>COVID-19 Predictions : </a:t>
            </a:r>
            <a:r>
              <a:rPr lang="en-US" sz="4000" dirty="0" smtClean="0"/>
              <a:t> </a:t>
            </a:r>
            <a:r>
              <a:rPr lang="en-US" sz="2800" b="1" dirty="0" smtClean="0"/>
              <a:t>Polynomial Regression </a:t>
            </a:r>
            <a:br>
              <a:rPr lang="en-US" sz="2800" b="1" dirty="0" smtClean="0"/>
            </a:br>
            <a:r>
              <a:rPr lang="en-US" sz="1800" dirty="0" smtClean="0"/>
              <a:t>original </a:t>
            </a:r>
            <a:r>
              <a:rPr lang="en-US" sz="1800" dirty="0"/>
              <a:t>features are converted into </a:t>
            </a:r>
            <a:r>
              <a:rPr lang="en-US" sz="1800" b="1" dirty="0"/>
              <a:t>Polynomial</a:t>
            </a:r>
            <a:r>
              <a:rPr lang="en-US" sz="1800" dirty="0"/>
              <a:t> features of required degree (2,3,..,n) and then modeled </a:t>
            </a:r>
            <a:r>
              <a:rPr lang="en-US" sz="1800" b="1" dirty="0"/>
              <a:t>using a linear</a:t>
            </a:r>
            <a:r>
              <a:rPr lang="en-US" sz="1800" dirty="0"/>
              <a:t> model."</a:t>
            </a:r>
            <a:endParaRPr lang="en-US" sz="1800" b="1" dirty="0"/>
          </a:p>
        </p:txBody>
      </p:sp>
      <p:pic>
        <p:nvPicPr>
          <p:cNvPr id="4" name="Content Placeholder 3"/>
          <p:cNvPicPr>
            <a:picLocks noGrp="1" noChangeAspect="1"/>
          </p:cNvPicPr>
          <p:nvPr>
            <p:ph idx="1"/>
          </p:nvPr>
        </p:nvPicPr>
        <p:blipFill rotWithShape="1">
          <a:blip r:embed="rId2"/>
          <a:srcRect l="18140" t="38804" r="41980" b="21609"/>
          <a:stretch/>
        </p:blipFill>
        <p:spPr>
          <a:xfrm>
            <a:off x="1279002" y="2570852"/>
            <a:ext cx="8073341" cy="3989124"/>
          </a:xfrm>
          <a:prstGeom prst="rect">
            <a:avLst/>
          </a:prstGeom>
        </p:spPr>
      </p:pic>
      <p:sp>
        <p:nvSpPr>
          <p:cNvPr id="6" name="Rectangle 1"/>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Courier New" panose="02070309020205020404" pitchFamily="49" charset="0"/>
              </a:rPr>
              <a:t>MAE: 148174.50781263752 MSE: 23071601655.60501</a:t>
            </a:r>
            <a:r>
              <a:rPr kumimoji="0" lang="en-US" altLang="en-US" sz="4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1286181" y="1637818"/>
            <a:ext cx="3430503" cy="933034"/>
          </a:xfrm>
          <a:prstGeom prst="rect">
            <a:avLst/>
          </a:prstGeom>
        </p:spPr>
        <p:txBody>
          <a:bodyPr wrap="square">
            <a:spAutoFit/>
          </a:bodyPr>
          <a:lstStyle/>
          <a:p>
            <a:endParaRPr lang="en-US" dirty="0"/>
          </a:p>
          <a:p>
            <a:r>
              <a:rPr lang="en-US" dirty="0"/>
              <a:t>MAE: 148174.50781263752</a:t>
            </a:r>
          </a:p>
          <a:p>
            <a:r>
              <a:rPr lang="en-US" dirty="0"/>
              <a:t>MSE: 23071601655.60501</a:t>
            </a:r>
          </a:p>
        </p:txBody>
      </p:sp>
    </p:spTree>
    <p:extLst>
      <p:ext uri="{BB962C8B-B14F-4D97-AF65-F5344CB8AC3E}">
        <p14:creationId xmlns:p14="http://schemas.microsoft.com/office/powerpoint/2010/main" val="2212144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672" y="452718"/>
            <a:ext cx="11192718" cy="884158"/>
          </a:xfrm>
        </p:spPr>
        <p:txBody>
          <a:bodyPr/>
          <a:lstStyle/>
          <a:p>
            <a:r>
              <a:rPr lang="en-US" sz="3200" b="1" dirty="0" smtClean="0"/>
              <a:t>COVID-19 Predictions :  </a:t>
            </a:r>
            <a:br>
              <a:rPr lang="en-US" sz="3200" b="1" dirty="0" smtClean="0"/>
            </a:br>
            <a:r>
              <a:rPr lang="en-US" sz="2000" b="1" dirty="0" smtClean="0"/>
              <a:t>Confirmed cases vs SVM or Polynomial Regression</a:t>
            </a:r>
            <a:endParaRPr lang="en-US" sz="2000" b="1" dirty="0"/>
          </a:p>
        </p:txBody>
      </p:sp>
      <p:pic>
        <p:nvPicPr>
          <p:cNvPr id="4" name="Picture 3"/>
          <p:cNvPicPr>
            <a:picLocks noChangeAspect="1"/>
          </p:cNvPicPr>
          <p:nvPr/>
        </p:nvPicPr>
        <p:blipFill rotWithShape="1">
          <a:blip r:embed="rId2"/>
          <a:srcRect l="19536" t="21670" r="12945" b="38228"/>
          <a:stretch/>
        </p:blipFill>
        <p:spPr>
          <a:xfrm>
            <a:off x="327004" y="1683465"/>
            <a:ext cx="11644975" cy="4341158"/>
          </a:xfrm>
          <a:prstGeom prst="rect">
            <a:avLst/>
          </a:prstGeom>
        </p:spPr>
      </p:pic>
    </p:spTree>
    <p:extLst>
      <p:ext uri="{BB962C8B-B14F-4D97-AF65-F5344CB8AC3E}">
        <p14:creationId xmlns:p14="http://schemas.microsoft.com/office/powerpoint/2010/main" val="2045171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672" y="452718"/>
            <a:ext cx="11192718" cy="884158"/>
          </a:xfrm>
        </p:spPr>
        <p:txBody>
          <a:bodyPr/>
          <a:lstStyle/>
          <a:p>
            <a:r>
              <a:rPr lang="en-US" sz="3200" b="1" dirty="0" smtClean="0"/>
              <a:t>COVID-19 Predictions :    </a:t>
            </a:r>
            <a:r>
              <a:rPr lang="en-US" sz="2800" dirty="0" smtClean="0"/>
              <a:t>SVM vs Polynomial by day</a:t>
            </a:r>
            <a:endParaRPr lang="en-US" sz="2800" dirty="0"/>
          </a:p>
        </p:txBody>
      </p:sp>
      <p:pic>
        <p:nvPicPr>
          <p:cNvPr id="3" name="Picture 2"/>
          <p:cNvPicPr>
            <a:picLocks noChangeAspect="1"/>
          </p:cNvPicPr>
          <p:nvPr/>
        </p:nvPicPr>
        <p:blipFill rotWithShape="1">
          <a:blip r:embed="rId2"/>
          <a:srcRect l="17848" t="16962" r="45886" b="19494"/>
          <a:stretch/>
        </p:blipFill>
        <p:spPr>
          <a:xfrm>
            <a:off x="208344" y="1151682"/>
            <a:ext cx="5550061" cy="5532698"/>
          </a:xfrm>
          <a:prstGeom prst="rect">
            <a:avLst/>
          </a:prstGeom>
        </p:spPr>
      </p:pic>
      <p:pic>
        <p:nvPicPr>
          <p:cNvPr id="5" name="Picture 4"/>
          <p:cNvPicPr>
            <a:picLocks noChangeAspect="1"/>
          </p:cNvPicPr>
          <p:nvPr/>
        </p:nvPicPr>
        <p:blipFill rotWithShape="1">
          <a:blip r:embed="rId3"/>
          <a:srcRect l="18418" t="15865" r="43228" b="20929"/>
          <a:stretch/>
        </p:blipFill>
        <p:spPr>
          <a:xfrm>
            <a:off x="5851002" y="1151682"/>
            <a:ext cx="5968519" cy="5532698"/>
          </a:xfrm>
          <a:prstGeom prst="rect">
            <a:avLst/>
          </a:prstGeom>
        </p:spPr>
      </p:pic>
    </p:spTree>
    <p:extLst>
      <p:ext uri="{BB962C8B-B14F-4D97-AF65-F5344CB8AC3E}">
        <p14:creationId xmlns:p14="http://schemas.microsoft.com/office/powerpoint/2010/main" val="2816626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Prevention</a:t>
            </a:r>
            <a:r>
              <a:rPr lang="en-US" sz="1800" dirty="0" smtClean="0"/>
              <a:t> : Protect </a:t>
            </a:r>
            <a:r>
              <a:rPr lang="en-US" sz="1800" dirty="0"/>
              <a:t>yourself and others around you by knowing the facts and taking appropriate precautions. Follow advice provided by your local </a:t>
            </a:r>
            <a:r>
              <a:rPr lang="en-US" sz="1800" dirty="0" smtClean="0"/>
              <a:t>public health </a:t>
            </a:r>
            <a:r>
              <a:rPr lang="en-US" sz="1800" dirty="0"/>
              <a:t>agency</a:t>
            </a:r>
            <a:r>
              <a:rPr lang="en-US" dirty="0"/>
              <a:t>.</a:t>
            </a:r>
            <a:endParaRPr lang="en-US" dirty="0"/>
          </a:p>
        </p:txBody>
      </p:sp>
      <p:sp>
        <p:nvSpPr>
          <p:cNvPr id="3" name="Content Placeholder 2"/>
          <p:cNvSpPr>
            <a:spLocks noGrp="1"/>
          </p:cNvSpPr>
          <p:nvPr>
            <p:ph sz="half" idx="1"/>
          </p:nvPr>
        </p:nvSpPr>
        <p:spPr>
          <a:xfrm>
            <a:off x="1103312" y="2060575"/>
            <a:ext cx="9230580" cy="4557102"/>
          </a:xfrm>
        </p:spPr>
        <p:txBody>
          <a:bodyPr>
            <a:normAutofit/>
          </a:bodyPr>
          <a:lstStyle/>
          <a:p>
            <a:r>
              <a:rPr lang="en-US" dirty="0"/>
              <a:t>To prevent the spread of COVID-19:</a:t>
            </a:r>
          </a:p>
          <a:p>
            <a:r>
              <a:rPr lang="en-US" dirty="0"/>
              <a:t>Clean your hands often. Use soap and water, or an alcohol-based hand rub.</a:t>
            </a:r>
          </a:p>
          <a:p>
            <a:r>
              <a:rPr lang="en-US" dirty="0"/>
              <a:t>Maintain a safe distance from anyone who is coughing or sneezing.</a:t>
            </a:r>
          </a:p>
          <a:p>
            <a:r>
              <a:rPr lang="en-US" dirty="0"/>
              <a:t>Don’t touch your eyes, nose or mouth.</a:t>
            </a:r>
          </a:p>
          <a:p>
            <a:r>
              <a:rPr lang="en-US" dirty="0"/>
              <a:t>Cover your nose and mouth with your bent elbow or a tissue when you cough or sneeze.</a:t>
            </a:r>
          </a:p>
          <a:p>
            <a:r>
              <a:rPr lang="en-US" dirty="0"/>
              <a:t>Stay home if you feel unwell.</a:t>
            </a:r>
          </a:p>
          <a:p>
            <a:r>
              <a:rPr lang="en-US" dirty="0"/>
              <a:t>If you have a fever, a cough, and difficulty breathing, seek medical attention. Call in advance.</a:t>
            </a:r>
          </a:p>
          <a:p>
            <a:r>
              <a:rPr lang="en-US" dirty="0"/>
              <a:t>Follow the directions of your local health authority.</a:t>
            </a:r>
          </a:p>
          <a:p>
            <a:r>
              <a:rPr lang="en-US" dirty="0"/>
              <a:t>Avoiding unneeded visits to medical facilities allows healthcare systems to operate more effectively, therefore protecting you and others.</a:t>
            </a:r>
          </a:p>
          <a:p>
            <a:endParaRPr lang="en-US" dirty="0"/>
          </a:p>
        </p:txBody>
      </p:sp>
      <p:sp>
        <p:nvSpPr>
          <p:cNvPr id="5" name="Rectangle 1"/>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306" tIns="0" rIns="60306"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424242"/>
                </a:solidFill>
                <a:effectLst/>
                <a:latin typeface="Roboto-Regular"/>
              </a:rPr>
              <a:t>Protect yourself and others around you by knowing the facts and taking appropriate precautions. Follow advice provided by your local public health agency.</a:t>
            </a:r>
            <a:endParaRPr kumimoji="0" lang="en-US" altLang="en-US" sz="4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482764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7981" t="28546" r="19471" b="13420"/>
          <a:stretch/>
        </p:blipFill>
        <p:spPr>
          <a:xfrm>
            <a:off x="181746" y="109001"/>
            <a:ext cx="11747844" cy="6322078"/>
          </a:xfrm>
          <a:prstGeom prst="rect">
            <a:avLst/>
          </a:prstGeom>
        </p:spPr>
      </p:pic>
    </p:spTree>
    <p:extLst>
      <p:ext uri="{BB962C8B-B14F-4D97-AF65-F5344CB8AC3E}">
        <p14:creationId xmlns:p14="http://schemas.microsoft.com/office/powerpoint/2010/main" val="1353505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sz="half" idx="1"/>
          </p:nvPr>
        </p:nvSpPr>
        <p:spPr>
          <a:xfrm>
            <a:off x="952133" y="2160221"/>
            <a:ext cx="10055836" cy="4195763"/>
          </a:xfrm>
        </p:spPr>
        <p:txBody>
          <a:bodyPr/>
          <a:lstStyle/>
          <a:p>
            <a:pPr fontAlgn="base"/>
            <a:endParaRPr lang="en-US" dirty="0"/>
          </a:p>
          <a:p>
            <a:pPr fontAlgn="base"/>
            <a:r>
              <a:rPr lang="en-US" sz="2800" dirty="0"/>
              <a:t>I would like to acknowledge Johns Hopkins University for open-sourcing their dataset. Their dataset is transformed into a format that is easier </a:t>
            </a:r>
            <a:r>
              <a:rPr lang="en-US" sz="2800" dirty="0" smtClean="0"/>
              <a:t>for IBM Watson Jupyter notebook to </a:t>
            </a:r>
            <a:r>
              <a:rPr lang="en-US" sz="2800" dirty="0"/>
              <a:t>handle</a:t>
            </a:r>
            <a:r>
              <a:rPr lang="en-US" sz="2800" dirty="0" smtClean="0"/>
              <a:t>.</a:t>
            </a:r>
          </a:p>
          <a:p>
            <a:pPr fontAlgn="base"/>
            <a:r>
              <a:rPr lang="en-US" sz="2800" dirty="0" smtClean="0"/>
              <a:t>I would like to thank my instructor </a:t>
            </a:r>
            <a:r>
              <a:rPr lang="en-US" sz="2800" dirty="0"/>
              <a:t>Romeo Kienzler </a:t>
            </a:r>
            <a:r>
              <a:rPr lang="en-US" sz="2800" dirty="0" smtClean="0"/>
              <a:t>for teaching Coursera classes on Advanced Machine Learning.</a:t>
            </a:r>
          </a:p>
          <a:p>
            <a:pPr fontAlgn="base"/>
            <a:endParaRPr lang="en-US" sz="2400" dirty="0"/>
          </a:p>
          <a:p>
            <a:pPr marL="0" indent="0">
              <a:buNone/>
            </a:pPr>
            <a:endParaRPr lang="en-US" dirty="0"/>
          </a:p>
        </p:txBody>
      </p:sp>
    </p:spTree>
    <p:extLst>
      <p:ext uri="{BB962C8B-B14F-4D97-AF65-F5344CB8AC3E}">
        <p14:creationId xmlns:p14="http://schemas.microsoft.com/office/powerpoint/2010/main" val="3574516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25451"/>
          </a:xfrm>
        </p:spPr>
        <p:txBody>
          <a:bodyPr/>
          <a:lstStyle/>
          <a:p>
            <a:r>
              <a:rPr lang="en-US" sz="2800" b="1" dirty="0" smtClean="0"/>
              <a:t>COVID-19</a:t>
            </a:r>
            <a:endParaRPr lang="en-US" sz="2800" b="1" dirty="0"/>
          </a:p>
        </p:txBody>
      </p:sp>
      <p:sp>
        <p:nvSpPr>
          <p:cNvPr id="3" name="Content Placeholder 2"/>
          <p:cNvSpPr>
            <a:spLocks noGrp="1"/>
          </p:cNvSpPr>
          <p:nvPr>
            <p:ph idx="1"/>
          </p:nvPr>
        </p:nvSpPr>
        <p:spPr>
          <a:xfrm>
            <a:off x="646111" y="1330570"/>
            <a:ext cx="10942151" cy="4917830"/>
          </a:xfrm>
        </p:spPr>
        <p:txBody>
          <a:bodyPr>
            <a:normAutofit/>
          </a:bodyPr>
          <a:lstStyle/>
          <a:p>
            <a:r>
              <a:rPr lang="en-US" sz="2400" dirty="0"/>
              <a:t>In COVID-19, </a:t>
            </a:r>
            <a:endParaRPr lang="en-US" sz="2400" dirty="0" smtClean="0"/>
          </a:p>
          <a:p>
            <a:pPr lvl="1"/>
            <a:r>
              <a:rPr lang="en-US" sz="2200" dirty="0" smtClean="0"/>
              <a:t>'CO</a:t>
            </a:r>
            <a:r>
              <a:rPr lang="en-US" sz="2200" dirty="0"/>
              <a:t>' stands for </a:t>
            </a:r>
            <a:r>
              <a:rPr lang="en-US" sz="2200" dirty="0" smtClean="0"/>
              <a:t>'corona‘</a:t>
            </a:r>
          </a:p>
          <a:p>
            <a:pPr lvl="1"/>
            <a:r>
              <a:rPr lang="en-US" sz="2400" dirty="0" smtClean="0"/>
              <a:t>'VI</a:t>
            </a:r>
            <a:r>
              <a:rPr lang="en-US" sz="2400" dirty="0"/>
              <a:t>' for </a:t>
            </a:r>
            <a:r>
              <a:rPr lang="en-US" sz="2400" dirty="0" smtClean="0"/>
              <a:t>'virus’ </a:t>
            </a:r>
          </a:p>
          <a:p>
            <a:pPr lvl="1"/>
            <a:r>
              <a:rPr lang="en-US" sz="2400" dirty="0" smtClean="0"/>
              <a:t>and </a:t>
            </a:r>
            <a:r>
              <a:rPr lang="en-US" sz="2400" dirty="0"/>
              <a:t>'D' for </a:t>
            </a:r>
            <a:r>
              <a:rPr lang="en-US" sz="2400" dirty="0" smtClean="0"/>
              <a:t>disease</a:t>
            </a:r>
          </a:p>
          <a:p>
            <a:r>
              <a:rPr lang="en-US" sz="2400" dirty="0" smtClean="0"/>
              <a:t>Formerly</a:t>
            </a:r>
            <a:r>
              <a:rPr lang="en-US" sz="2400" dirty="0"/>
              <a:t>, this disease was referred to as “2019 novel coronavirus” or “2019-nCoV</a:t>
            </a:r>
            <a:r>
              <a:rPr lang="en-US" sz="2400" dirty="0" smtClean="0"/>
              <a:t>”, This Started in Wuhan, China.</a:t>
            </a:r>
          </a:p>
          <a:p>
            <a:r>
              <a:rPr lang="en-US" sz="2400" dirty="0"/>
              <a:t>Coronaviruses are members of the coronavirus family of viruses — one of the many families that include viruses able to infect people and animals. Seven members of the coronavirus family can make people ill, one of which is the new coronavirus strain </a:t>
            </a:r>
            <a:r>
              <a:rPr lang="en-US" sz="2400" b="1" dirty="0" smtClean="0"/>
              <a:t>SARS-CoV-2 (</a:t>
            </a:r>
            <a:r>
              <a:rPr lang="en-US" sz="2400" b="1" dirty="0"/>
              <a:t>Severe Acute Respiratory </a:t>
            </a:r>
            <a:r>
              <a:rPr lang="en-US" sz="2400" b="1" dirty="0" smtClean="0"/>
              <a:t>Syndrome)</a:t>
            </a:r>
            <a:r>
              <a:rPr lang="en-US" sz="2400" dirty="0" smtClean="0"/>
              <a:t>, </a:t>
            </a:r>
            <a:r>
              <a:rPr lang="en-US" sz="2400" dirty="0"/>
              <a:t>which causes COVID-19.</a:t>
            </a:r>
            <a:endParaRPr lang="en-US" sz="2400" b="1" dirty="0"/>
          </a:p>
        </p:txBody>
      </p:sp>
    </p:spTree>
    <p:extLst>
      <p:ext uri="{BB962C8B-B14F-4D97-AF65-F5344CB8AC3E}">
        <p14:creationId xmlns:p14="http://schemas.microsoft.com/office/powerpoint/2010/main" val="4293982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036113"/>
          </a:xfrm>
        </p:spPr>
        <p:txBody>
          <a:bodyPr/>
          <a:lstStyle/>
          <a:p>
            <a:r>
              <a:rPr lang="en-US" sz="3200" b="1" dirty="0"/>
              <a:t>COVID-19 Predictions</a:t>
            </a:r>
            <a:endParaRPr lang="en-US" sz="3200" dirty="0"/>
          </a:p>
        </p:txBody>
      </p:sp>
      <p:sp>
        <p:nvSpPr>
          <p:cNvPr id="3" name="Content Placeholder 2"/>
          <p:cNvSpPr>
            <a:spLocks noGrp="1"/>
          </p:cNvSpPr>
          <p:nvPr>
            <p:ph idx="1"/>
          </p:nvPr>
        </p:nvSpPr>
        <p:spPr>
          <a:xfrm>
            <a:off x="381000" y="1225062"/>
            <a:ext cx="10626969" cy="5404338"/>
          </a:xfrm>
        </p:spPr>
        <p:txBody>
          <a:bodyPr>
            <a:normAutofit/>
          </a:bodyPr>
          <a:lstStyle/>
          <a:p>
            <a:r>
              <a:rPr lang="en-US" dirty="0"/>
              <a:t>a) the </a:t>
            </a:r>
            <a:r>
              <a:rPr lang="en-US" sz="2400" b="1" dirty="0"/>
              <a:t>data </a:t>
            </a:r>
            <a:r>
              <a:rPr lang="en-US" sz="2400" b="1" dirty="0" smtClean="0"/>
              <a:t>set </a:t>
            </a:r>
            <a:r>
              <a:rPr lang="en-US" dirty="0" smtClean="0"/>
              <a:t>:  For this Project I’m using John Hopkins University </a:t>
            </a:r>
            <a:r>
              <a:rPr lang="en-US" dirty="0" err="1" smtClean="0"/>
              <a:t>Github</a:t>
            </a:r>
            <a:r>
              <a:rPr lang="en-US" dirty="0" smtClean="0"/>
              <a:t> dataset. Files </a:t>
            </a:r>
            <a:r>
              <a:rPr lang="en-US" dirty="0"/>
              <a:t>from folder </a:t>
            </a:r>
            <a:r>
              <a:rPr lang="en-US" dirty="0" smtClean="0"/>
              <a:t>csse_covid_19_time_series	   </a:t>
            </a:r>
          </a:p>
          <a:p>
            <a:r>
              <a:rPr lang="en-US" dirty="0"/>
              <a:t> </a:t>
            </a:r>
            <a:r>
              <a:rPr lang="en-US" dirty="0" smtClean="0"/>
              <a:t>       time_series_covid19_</a:t>
            </a:r>
            <a:r>
              <a:rPr lang="en-US" b="1" dirty="0" smtClean="0"/>
              <a:t>confirmed</a:t>
            </a:r>
            <a:r>
              <a:rPr lang="en-US" dirty="0" smtClean="0"/>
              <a:t>_global.csv</a:t>
            </a:r>
          </a:p>
          <a:p>
            <a:pPr marL="457200" lvl="1" indent="0">
              <a:buNone/>
            </a:pPr>
            <a:r>
              <a:rPr lang="en-US" dirty="0" smtClean="0"/>
              <a:t>	time_series_covid19_</a:t>
            </a:r>
            <a:r>
              <a:rPr lang="en-US" b="1" dirty="0" smtClean="0"/>
              <a:t>deaths</a:t>
            </a:r>
            <a:r>
              <a:rPr lang="en-US" dirty="0" smtClean="0"/>
              <a:t>_global.csv</a:t>
            </a:r>
          </a:p>
          <a:p>
            <a:pPr marL="457200" lvl="1" indent="0">
              <a:buNone/>
            </a:pPr>
            <a:r>
              <a:rPr lang="en-US" dirty="0" smtClean="0"/>
              <a:t>	time_series_covid19_r</a:t>
            </a:r>
            <a:r>
              <a:rPr lang="en-US" b="1" dirty="0" smtClean="0"/>
              <a:t>ecovered</a:t>
            </a:r>
            <a:r>
              <a:rPr lang="en-US" dirty="0" smtClean="0"/>
              <a:t>_global.csv</a:t>
            </a:r>
            <a:endParaRPr lang="en-US" dirty="0"/>
          </a:p>
          <a:p>
            <a:pPr marL="457200" lvl="1" indent="0">
              <a:buNone/>
            </a:pPr>
            <a:r>
              <a:rPr lang="en-US" dirty="0" smtClean="0"/>
              <a:t>	csse_covid_19_</a:t>
            </a:r>
            <a:r>
              <a:rPr lang="en-US" b="1" dirty="0" smtClean="0"/>
              <a:t>daily</a:t>
            </a:r>
            <a:r>
              <a:rPr lang="en-US" dirty="0" smtClean="0"/>
              <a:t>_reports</a:t>
            </a:r>
            <a:endParaRPr lang="en-US" dirty="0"/>
          </a:p>
          <a:p>
            <a:r>
              <a:rPr lang="en-US" dirty="0"/>
              <a:t>b) the </a:t>
            </a:r>
            <a:r>
              <a:rPr lang="en-US" sz="2400" b="1" dirty="0"/>
              <a:t>use </a:t>
            </a:r>
            <a:r>
              <a:rPr lang="en-US" sz="2400" b="1" dirty="0" smtClean="0"/>
              <a:t>case </a:t>
            </a:r>
            <a:r>
              <a:rPr lang="en-US" dirty="0" smtClean="0"/>
              <a:t>: Predicting the Coronavirus COVID-19 confirmed cases for World and US by using Sequential Model. Show visualizations with Table data and  Graphs</a:t>
            </a:r>
            <a:endParaRPr lang="en-US" dirty="0"/>
          </a:p>
          <a:p>
            <a:r>
              <a:rPr lang="en-US" dirty="0"/>
              <a:t>c) the solution to the use case </a:t>
            </a:r>
            <a:r>
              <a:rPr lang="en-US" dirty="0" smtClean="0"/>
              <a:t>: My Solution is presented in PowerPoint and it is in notebook.</a:t>
            </a:r>
            <a:endParaRPr lang="en-US" dirty="0"/>
          </a:p>
          <a:p>
            <a:endParaRPr lang="en-US" dirty="0"/>
          </a:p>
        </p:txBody>
      </p:sp>
    </p:spTree>
    <p:extLst>
      <p:ext uri="{BB962C8B-B14F-4D97-AF65-F5344CB8AC3E}">
        <p14:creationId xmlns:p14="http://schemas.microsoft.com/office/powerpoint/2010/main" val="862946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46538"/>
            <a:ext cx="9404723" cy="756140"/>
          </a:xfrm>
        </p:spPr>
        <p:txBody>
          <a:bodyPr/>
          <a:lstStyle/>
          <a:p>
            <a:r>
              <a:rPr lang="en-US" sz="2800" b="1" dirty="0"/>
              <a:t>COVID-19 Predictions</a:t>
            </a:r>
            <a:endParaRPr lang="en-US" sz="2800" dirty="0"/>
          </a:p>
        </p:txBody>
      </p:sp>
      <p:sp>
        <p:nvSpPr>
          <p:cNvPr id="3" name="Content Placeholder 2"/>
          <p:cNvSpPr>
            <a:spLocks noGrp="1"/>
          </p:cNvSpPr>
          <p:nvPr>
            <p:ph idx="1"/>
          </p:nvPr>
        </p:nvSpPr>
        <p:spPr>
          <a:xfrm>
            <a:off x="1103312" y="902678"/>
            <a:ext cx="10162565" cy="5345722"/>
          </a:xfrm>
        </p:spPr>
        <p:txBody>
          <a:bodyPr>
            <a:normAutofit lnSpcReduction="10000"/>
          </a:bodyPr>
          <a:lstStyle/>
          <a:p>
            <a:r>
              <a:rPr lang="en-US" dirty="0"/>
              <a:t>a) </a:t>
            </a:r>
            <a:r>
              <a:rPr lang="en-US" dirty="0" smtClean="0"/>
              <a:t>Architectural choices :</a:t>
            </a:r>
          </a:p>
          <a:p>
            <a:r>
              <a:rPr lang="en-US" dirty="0" smtClean="0"/>
              <a:t> I have used IBM Watson Studio : Jupyter notebook for the below components.</a:t>
            </a:r>
          </a:p>
          <a:p>
            <a:pPr lvl="1"/>
            <a:r>
              <a:rPr lang="en-US" dirty="0" smtClean="0"/>
              <a:t>ETL</a:t>
            </a:r>
          </a:p>
          <a:p>
            <a:pPr lvl="1"/>
            <a:r>
              <a:rPr lang="en-US" b="1" dirty="0"/>
              <a:t>Model definition</a:t>
            </a:r>
            <a:endParaRPr lang="en-US" dirty="0"/>
          </a:p>
          <a:p>
            <a:pPr lvl="1"/>
            <a:r>
              <a:rPr lang="en-US" b="1" dirty="0"/>
              <a:t>Model </a:t>
            </a:r>
            <a:r>
              <a:rPr lang="en-US" b="1" dirty="0" smtClean="0"/>
              <a:t>Training</a:t>
            </a:r>
          </a:p>
          <a:p>
            <a:pPr marL="457200" lvl="1" indent="0">
              <a:buNone/>
            </a:pPr>
            <a:endParaRPr lang="en-US" dirty="0"/>
          </a:p>
          <a:p>
            <a:r>
              <a:rPr lang="en-US" dirty="0"/>
              <a:t>b) </a:t>
            </a:r>
            <a:r>
              <a:rPr lang="en-US" b="1" dirty="0" smtClean="0"/>
              <a:t>data </a:t>
            </a:r>
            <a:r>
              <a:rPr lang="en-US" b="1" dirty="0"/>
              <a:t>quality </a:t>
            </a:r>
            <a:r>
              <a:rPr lang="en-US" b="1" dirty="0" smtClean="0"/>
              <a:t>assessment</a:t>
            </a:r>
            <a:endParaRPr lang="en-US" dirty="0" smtClean="0"/>
          </a:p>
          <a:p>
            <a:r>
              <a:rPr lang="en-US" dirty="0"/>
              <a:t>Poor </a:t>
            </a:r>
            <a:r>
              <a:rPr lang="en-US" b="1" dirty="0"/>
              <a:t>data quality</a:t>
            </a:r>
            <a:r>
              <a:rPr lang="en-US" dirty="0"/>
              <a:t> is hindering organizations from performing to their full potential. This is where </a:t>
            </a:r>
            <a:r>
              <a:rPr lang="en-US" b="1" dirty="0"/>
              <a:t>machine learning</a:t>
            </a:r>
            <a:r>
              <a:rPr lang="en-US" dirty="0"/>
              <a:t> assumes its crucial role. </a:t>
            </a:r>
          </a:p>
          <a:p>
            <a:pPr lvl="1"/>
            <a:r>
              <a:rPr lang="en-US" b="1" dirty="0"/>
              <a:t>Missing </a:t>
            </a:r>
            <a:r>
              <a:rPr lang="en-US" b="1" dirty="0" smtClean="0"/>
              <a:t>values </a:t>
            </a:r>
          </a:p>
          <a:p>
            <a:pPr lvl="1"/>
            <a:r>
              <a:rPr lang="en-US" b="1" dirty="0" smtClean="0"/>
              <a:t>Duplicate values </a:t>
            </a:r>
          </a:p>
          <a:p>
            <a:r>
              <a:rPr lang="en-US" b="1" dirty="0"/>
              <a:t>data pre-processing </a:t>
            </a:r>
            <a:r>
              <a:rPr lang="en-US" dirty="0" smtClean="0"/>
              <a:t>: data </a:t>
            </a:r>
            <a:r>
              <a:rPr lang="en-US" dirty="0"/>
              <a:t>gets transformed, or Encoded, to bring it to such a state that now the machine can easily parse it. In other words, the features of the data can now be easily interpreted by the algorithm</a:t>
            </a:r>
            <a:r>
              <a:rPr lang="en-US" b="1" dirty="0"/>
              <a:t>.</a:t>
            </a:r>
            <a:endParaRPr lang="en-US" b="1" dirty="0" smtClean="0"/>
          </a:p>
          <a:p>
            <a:endParaRPr lang="en-US" dirty="0"/>
          </a:p>
          <a:p>
            <a:endParaRPr lang="en-US" dirty="0"/>
          </a:p>
          <a:p>
            <a:endParaRPr lang="en-US" dirty="0"/>
          </a:p>
        </p:txBody>
      </p:sp>
    </p:spTree>
    <p:extLst>
      <p:ext uri="{BB962C8B-B14F-4D97-AF65-F5344CB8AC3E}">
        <p14:creationId xmlns:p14="http://schemas.microsoft.com/office/powerpoint/2010/main" val="4215076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13374"/>
          </a:xfrm>
        </p:spPr>
        <p:txBody>
          <a:bodyPr/>
          <a:lstStyle/>
          <a:p>
            <a:r>
              <a:rPr lang="en-US" sz="2800" b="1" dirty="0"/>
              <a:t>COVID-19 Predictions</a:t>
            </a:r>
            <a:endParaRPr lang="en-US" sz="2800" dirty="0"/>
          </a:p>
        </p:txBody>
      </p:sp>
      <p:sp>
        <p:nvSpPr>
          <p:cNvPr id="3" name="Content Placeholder 2"/>
          <p:cNvSpPr>
            <a:spLocks noGrp="1"/>
          </p:cNvSpPr>
          <p:nvPr>
            <p:ph idx="1"/>
          </p:nvPr>
        </p:nvSpPr>
        <p:spPr>
          <a:xfrm>
            <a:off x="1103312" y="1084386"/>
            <a:ext cx="8946541" cy="5164014"/>
          </a:xfrm>
        </p:spPr>
        <p:txBody>
          <a:bodyPr/>
          <a:lstStyle/>
          <a:p>
            <a:r>
              <a:rPr lang="en-US" b="1" dirty="0"/>
              <a:t>Feature </a:t>
            </a:r>
            <a:r>
              <a:rPr lang="en-US" b="1" dirty="0" smtClean="0"/>
              <a:t>Aggregation</a:t>
            </a:r>
          </a:p>
          <a:p>
            <a:r>
              <a:rPr lang="en-US" dirty="0" smtClean="0"/>
              <a:t>aggregated </a:t>
            </a:r>
            <a:r>
              <a:rPr lang="en-US" dirty="0"/>
              <a:t>values in order to put the data in a better perspective</a:t>
            </a:r>
            <a:r>
              <a:rPr lang="en-US" dirty="0" smtClean="0"/>
              <a:t>.</a:t>
            </a:r>
          </a:p>
          <a:p>
            <a:r>
              <a:rPr lang="en-US" dirty="0"/>
              <a:t>This results in reduction of memory consumption and processing </a:t>
            </a:r>
            <a:r>
              <a:rPr lang="en-US" dirty="0" smtClean="0"/>
              <a:t>time</a:t>
            </a:r>
          </a:p>
          <a:p>
            <a:r>
              <a:rPr lang="en-US" dirty="0"/>
              <a:t>Aggregations provide us with a high-level view of the data as the </a:t>
            </a:r>
            <a:r>
              <a:rPr lang="en-US" dirty="0" err="1"/>
              <a:t>behaviour</a:t>
            </a:r>
            <a:r>
              <a:rPr lang="en-US" dirty="0"/>
              <a:t> of groups or aggregates is more stable than individual data </a:t>
            </a:r>
            <a:r>
              <a:rPr lang="en-US" dirty="0" smtClean="0"/>
              <a:t>objects</a:t>
            </a:r>
          </a:p>
          <a:p>
            <a:endParaRPr lang="en-US" dirty="0"/>
          </a:p>
          <a:p>
            <a:r>
              <a:rPr lang="en-US" dirty="0" smtClean="0"/>
              <a:t>Graphs in this Project</a:t>
            </a:r>
          </a:p>
          <a:p>
            <a:pPr lvl="1"/>
            <a:r>
              <a:rPr lang="en-US" dirty="0"/>
              <a:t>s</a:t>
            </a:r>
            <a:r>
              <a:rPr lang="en-US" dirty="0" smtClean="0"/>
              <a:t>hows the data by number of Days.</a:t>
            </a:r>
          </a:p>
          <a:p>
            <a:pPr lvl="1"/>
            <a:r>
              <a:rPr lang="en-US" dirty="0"/>
              <a:t>s</a:t>
            </a:r>
            <a:r>
              <a:rPr lang="en-US" dirty="0" smtClean="0"/>
              <a:t>hows the confirmed cases by top 10 Country, States</a:t>
            </a:r>
            <a:endParaRPr lang="en-US" dirty="0"/>
          </a:p>
        </p:txBody>
      </p:sp>
    </p:spTree>
    <p:extLst>
      <p:ext uri="{BB962C8B-B14F-4D97-AF65-F5344CB8AC3E}">
        <p14:creationId xmlns:p14="http://schemas.microsoft.com/office/powerpoint/2010/main" val="1260439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83713"/>
          </a:xfrm>
        </p:spPr>
        <p:txBody>
          <a:bodyPr/>
          <a:lstStyle/>
          <a:p>
            <a:r>
              <a:rPr lang="en-US" sz="3200" b="1" dirty="0"/>
              <a:t>COVID-19 Predictions</a:t>
            </a:r>
            <a:endParaRPr lang="en-US" sz="3200" dirty="0"/>
          </a:p>
        </p:txBody>
      </p:sp>
      <p:sp>
        <p:nvSpPr>
          <p:cNvPr id="3" name="Content Placeholder 2"/>
          <p:cNvSpPr>
            <a:spLocks noGrp="1"/>
          </p:cNvSpPr>
          <p:nvPr>
            <p:ph idx="1"/>
          </p:nvPr>
        </p:nvSpPr>
        <p:spPr>
          <a:xfrm>
            <a:off x="646111" y="1242646"/>
            <a:ext cx="10613903" cy="5005753"/>
          </a:xfrm>
        </p:spPr>
        <p:txBody>
          <a:bodyPr/>
          <a:lstStyle/>
          <a:p>
            <a:r>
              <a:rPr lang="en-US" dirty="0"/>
              <a:t>c) Model performance indicators : </a:t>
            </a:r>
          </a:p>
          <a:p>
            <a:pPr lvl="1"/>
            <a:r>
              <a:rPr lang="en-US" sz="2000" dirty="0"/>
              <a:t>MAE (Mean Absolute Error) : is the average of the difference between the Original Values and the Predicted Values. It gives us the measure of how far the predictions were from the actual output.</a:t>
            </a:r>
          </a:p>
          <a:p>
            <a:pPr lvl="1"/>
            <a:r>
              <a:rPr lang="en-US" sz="2000" dirty="0"/>
              <a:t>MSE (Mean Squared Error) : takes the average of the </a:t>
            </a:r>
            <a:r>
              <a:rPr lang="en-US" sz="2000" b="1" dirty="0"/>
              <a:t>square </a:t>
            </a:r>
            <a:r>
              <a:rPr lang="en-US" sz="2000" dirty="0"/>
              <a:t>of the difference between the original values and the predicted values. The advantage of MSE being that it is easier to compute the gradient </a:t>
            </a:r>
            <a:endParaRPr lang="en-US" sz="2000" dirty="0" smtClean="0"/>
          </a:p>
          <a:p>
            <a:pPr lvl="1"/>
            <a:endParaRPr lang="en-US" sz="2000" dirty="0"/>
          </a:p>
          <a:p>
            <a:r>
              <a:rPr lang="en-US" dirty="0"/>
              <a:t>d) Model algorithm : I used Sequential Model algorithms for COVID-19 Predictions. </a:t>
            </a:r>
          </a:p>
          <a:p>
            <a:pPr lvl="1"/>
            <a:r>
              <a:rPr lang="en-US" sz="2000" dirty="0"/>
              <a:t>SVM (Support Vector Machine) </a:t>
            </a:r>
          </a:p>
          <a:p>
            <a:pPr lvl="1"/>
            <a:r>
              <a:rPr lang="en-US" sz="2000" dirty="0"/>
              <a:t>Polynomial Regression</a:t>
            </a:r>
          </a:p>
          <a:p>
            <a:endParaRPr lang="en-US" dirty="0"/>
          </a:p>
        </p:txBody>
      </p:sp>
    </p:spTree>
    <p:extLst>
      <p:ext uri="{BB962C8B-B14F-4D97-AF65-F5344CB8AC3E}">
        <p14:creationId xmlns:p14="http://schemas.microsoft.com/office/powerpoint/2010/main" val="4093481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672" y="452718"/>
            <a:ext cx="11192718" cy="884158"/>
          </a:xfrm>
        </p:spPr>
        <p:txBody>
          <a:bodyPr/>
          <a:lstStyle/>
          <a:p>
            <a:r>
              <a:rPr lang="en-US" sz="3200" b="1" dirty="0" smtClean="0"/>
              <a:t>COVID-19 Predictions : Cases by World, US</a:t>
            </a:r>
            <a:endParaRPr lang="en-US" sz="3200" b="1" dirty="0"/>
          </a:p>
        </p:txBody>
      </p:sp>
      <p:pic>
        <p:nvPicPr>
          <p:cNvPr id="7" name="Picture 6"/>
          <p:cNvPicPr>
            <a:picLocks noChangeAspect="1"/>
          </p:cNvPicPr>
          <p:nvPr/>
        </p:nvPicPr>
        <p:blipFill rotWithShape="1">
          <a:blip r:embed="rId2"/>
          <a:srcRect l="17563" t="34598" r="11472" b="24220"/>
          <a:stretch/>
        </p:blipFill>
        <p:spPr>
          <a:xfrm>
            <a:off x="527917" y="1713053"/>
            <a:ext cx="11370858" cy="4699323"/>
          </a:xfrm>
          <a:prstGeom prst="rect">
            <a:avLst/>
          </a:prstGeom>
        </p:spPr>
      </p:pic>
    </p:spTree>
    <p:extLst>
      <p:ext uri="{BB962C8B-B14F-4D97-AF65-F5344CB8AC3E}">
        <p14:creationId xmlns:p14="http://schemas.microsoft.com/office/powerpoint/2010/main" val="2183725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672" y="452718"/>
            <a:ext cx="11192718" cy="884158"/>
          </a:xfrm>
        </p:spPr>
        <p:txBody>
          <a:bodyPr/>
          <a:lstStyle/>
          <a:p>
            <a:r>
              <a:rPr lang="en-US" sz="3200" b="1" dirty="0" smtClean="0"/>
              <a:t>COVID-19 Predictions : </a:t>
            </a:r>
            <a:r>
              <a:rPr lang="en-US" sz="2800" b="1" dirty="0" smtClean="0"/>
              <a:t>Daily Increase Cases by Days</a:t>
            </a:r>
            <a:endParaRPr lang="en-US" sz="2800" b="1" dirty="0"/>
          </a:p>
        </p:txBody>
      </p:sp>
      <p:pic>
        <p:nvPicPr>
          <p:cNvPr id="3" name="Picture 2"/>
          <p:cNvPicPr>
            <a:picLocks noChangeAspect="1"/>
          </p:cNvPicPr>
          <p:nvPr/>
        </p:nvPicPr>
        <p:blipFill rotWithShape="1">
          <a:blip r:embed="rId2"/>
          <a:srcRect l="18655" t="23629" r="11092" b="33502"/>
          <a:stretch/>
        </p:blipFill>
        <p:spPr>
          <a:xfrm>
            <a:off x="769715" y="1377388"/>
            <a:ext cx="10504027" cy="4670384"/>
          </a:xfrm>
          <a:prstGeom prst="rect">
            <a:avLst/>
          </a:prstGeom>
        </p:spPr>
      </p:pic>
    </p:spTree>
    <p:extLst>
      <p:ext uri="{BB962C8B-B14F-4D97-AF65-F5344CB8AC3E}">
        <p14:creationId xmlns:p14="http://schemas.microsoft.com/office/powerpoint/2010/main" val="3927620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672" y="452718"/>
            <a:ext cx="11192718" cy="884158"/>
          </a:xfrm>
        </p:spPr>
        <p:txBody>
          <a:bodyPr/>
          <a:lstStyle/>
          <a:p>
            <a:r>
              <a:rPr lang="en-US" sz="3200" b="1" dirty="0" smtClean="0"/>
              <a:t>COVID-19 Predictions  : </a:t>
            </a:r>
            <a:r>
              <a:rPr lang="en-US" sz="2800" b="1" dirty="0" smtClean="0"/>
              <a:t>US cases in the top </a:t>
            </a:r>
            <a:endParaRPr lang="en-US" sz="2800" b="1" dirty="0"/>
          </a:p>
        </p:txBody>
      </p:sp>
      <p:pic>
        <p:nvPicPr>
          <p:cNvPr id="4" name="Picture 3"/>
          <p:cNvPicPr>
            <a:picLocks noChangeAspect="1"/>
          </p:cNvPicPr>
          <p:nvPr/>
        </p:nvPicPr>
        <p:blipFill rotWithShape="1">
          <a:blip r:embed="rId2"/>
          <a:srcRect l="21138" t="57300" r="12564" b="33354"/>
          <a:stretch/>
        </p:blipFill>
        <p:spPr>
          <a:xfrm>
            <a:off x="128954" y="1131278"/>
            <a:ext cx="11671436" cy="1411586"/>
          </a:xfrm>
          <a:prstGeom prst="rect">
            <a:avLst/>
          </a:prstGeom>
        </p:spPr>
      </p:pic>
      <p:pic>
        <p:nvPicPr>
          <p:cNvPr id="6" name="Picture 5"/>
          <p:cNvPicPr>
            <a:picLocks noChangeAspect="1"/>
          </p:cNvPicPr>
          <p:nvPr/>
        </p:nvPicPr>
        <p:blipFill rotWithShape="1">
          <a:blip r:embed="rId3"/>
          <a:srcRect l="19747" t="35021" r="26234" b="16371"/>
          <a:stretch/>
        </p:blipFill>
        <p:spPr>
          <a:xfrm>
            <a:off x="804441" y="2690510"/>
            <a:ext cx="9884780" cy="3924422"/>
          </a:xfrm>
          <a:prstGeom prst="rect">
            <a:avLst/>
          </a:prstGeom>
        </p:spPr>
      </p:pic>
    </p:spTree>
    <p:extLst>
      <p:ext uri="{BB962C8B-B14F-4D97-AF65-F5344CB8AC3E}">
        <p14:creationId xmlns:p14="http://schemas.microsoft.com/office/powerpoint/2010/main" val="29057417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1359</TotalTime>
  <Words>575</Words>
  <Application>Microsoft Office PowerPoint</Application>
  <PresentationFormat>Widescreen</PresentationFormat>
  <Paragraphs>74</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Century Gothic</vt:lpstr>
      <vt:lpstr>Courier New</vt:lpstr>
      <vt:lpstr>Roboto-Regular</vt:lpstr>
      <vt:lpstr>Wingdings 3</vt:lpstr>
      <vt:lpstr>Ion</vt:lpstr>
      <vt:lpstr>IBM Advanced Data Science Capstone Project    COVID-19 Predictions </vt:lpstr>
      <vt:lpstr>COVID-19</vt:lpstr>
      <vt:lpstr>COVID-19 Predictions</vt:lpstr>
      <vt:lpstr>COVID-19 Predictions</vt:lpstr>
      <vt:lpstr>COVID-19 Predictions</vt:lpstr>
      <vt:lpstr>COVID-19 Predictions</vt:lpstr>
      <vt:lpstr>COVID-19 Predictions : Cases by World, US</vt:lpstr>
      <vt:lpstr>COVID-19 Predictions : Daily Increase Cases by Days</vt:lpstr>
      <vt:lpstr>COVID-19 Predictions  : US cases in the top </vt:lpstr>
      <vt:lpstr>COVID-19 Predictions : Chart by top 10 World, US</vt:lpstr>
      <vt:lpstr>COVID-19 Predictions : Data by Province/State</vt:lpstr>
      <vt:lpstr>COVID-19 Predictions : SVM  In machine learning, support-vector machines are supervised learning models with associated learning algorithms that analyze data used for classification and regression analysis.</vt:lpstr>
      <vt:lpstr>COVID-19 Predictions :  Polynomial Regression  original features are converted into Polynomial features of required degree (2,3,..,n) and then modeled using a linear model."</vt:lpstr>
      <vt:lpstr>COVID-19 Predictions :   Confirmed cases vs SVM or Polynomial Regression</vt:lpstr>
      <vt:lpstr>COVID-19 Predictions :    SVM vs Polynomial by day</vt:lpstr>
      <vt:lpstr>Prevention : Protect yourself and others around you by knowing the facts and taking appropriate precautions. Follow advice provided by your local public health agency.</vt:lpstr>
      <vt:lpstr>PowerPoint Presentation</vt:lpstr>
      <vt:lpstr>Acknowledgements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Advanced Data Science Capstone Project</dc:title>
  <dc:creator>Sree Chilukoori</dc:creator>
  <cp:lastModifiedBy>Sree Chilukoori</cp:lastModifiedBy>
  <cp:revision>62</cp:revision>
  <dcterms:created xsi:type="dcterms:W3CDTF">2020-04-18T17:49:53Z</dcterms:created>
  <dcterms:modified xsi:type="dcterms:W3CDTF">2020-04-19T22:59:17Z</dcterms:modified>
</cp:coreProperties>
</file>